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17"/>
  </p:notesMasterIdLst>
  <p:sldIdLst>
    <p:sldId id="256" r:id="rId2"/>
    <p:sldId id="322" r:id="rId3"/>
    <p:sldId id="324" r:id="rId4"/>
    <p:sldId id="295" r:id="rId5"/>
    <p:sldId id="309" r:id="rId6"/>
    <p:sldId id="327" r:id="rId7"/>
    <p:sldId id="328" r:id="rId8"/>
    <p:sldId id="329" r:id="rId9"/>
    <p:sldId id="330" r:id="rId10"/>
    <p:sldId id="325" r:id="rId11"/>
    <p:sldId id="326" r:id="rId12"/>
    <p:sldId id="319" r:id="rId13"/>
    <p:sldId id="331" r:id="rId14"/>
    <p:sldId id="320" r:id="rId15"/>
    <p:sldId id="307" r:id="rId16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09" d="100"/>
          <a:sy n="109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A2BFC-C122-45F5-8840-AC86B08200C6}" type="doc">
      <dgm:prSet loTypeId="urn:microsoft.com/office/officeart/2005/8/layout/cycle3" loCatId="cycle" qsTypeId="urn:microsoft.com/office/officeart/2005/8/quickstyle/3d3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485030-9295-4690-8978-FC74628529D6}">
      <dgm:prSet custT="1"/>
      <dgm:spPr>
        <a:solidFill>
          <a:schemeClr val="accent6">
            <a:lumMod val="40000"/>
            <a:lumOff val="60000"/>
          </a:schemeClr>
        </a:solidFill>
        <a:ln w="1905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Федеральная и региональная </a:t>
          </a:r>
          <a:br>
            <a:rPr lang="ru-RU" sz="15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5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панель экспертов</a:t>
          </a:r>
          <a:endParaRPr lang="ru-RU" sz="1500" b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DFD8968-4FB5-4CE5-8548-FC5B608BC256}" type="parTrans" cxnId="{95817BDB-EA25-4017-BA26-24F88710AA15}">
      <dgm:prSet/>
      <dgm:spPr/>
      <dgm:t>
        <a:bodyPr/>
        <a:lstStyle/>
        <a:p>
          <a:endParaRPr lang="ru-RU"/>
        </a:p>
      </dgm:t>
    </dgm:pt>
    <dgm:pt modelId="{D098A92C-B477-4C9F-A8B4-1F0E1DF31644}" type="sibTrans" cxnId="{95817BDB-EA25-4017-BA26-24F88710AA15}">
      <dgm:prSet/>
      <dgm:spPr/>
      <dgm:t>
        <a:bodyPr/>
        <a:lstStyle/>
        <a:p>
          <a:endParaRPr lang="ru-RU"/>
        </a:p>
      </dgm:t>
    </dgm:pt>
    <dgm:pt modelId="{EFE7D70D-AB81-4C4E-8E83-BA02EDB78652}">
      <dgm:prSet custT="1"/>
      <dgm:spPr>
        <a:solidFill>
          <a:schemeClr val="accent6">
            <a:lumMod val="40000"/>
            <a:lumOff val="60000"/>
          </a:schemeClr>
        </a:solidFill>
        <a:ln w="1905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Национально-культурные объединения и общественные организации Архангельской области</a:t>
          </a:r>
        </a:p>
      </dgm:t>
    </dgm:pt>
    <dgm:pt modelId="{5C95FDC2-C60F-42B4-90F3-77AAD86823A9}" type="parTrans" cxnId="{BB975673-E4F4-4BD6-880E-27C62277B057}">
      <dgm:prSet/>
      <dgm:spPr/>
      <dgm:t>
        <a:bodyPr/>
        <a:lstStyle/>
        <a:p>
          <a:endParaRPr lang="ru-RU"/>
        </a:p>
      </dgm:t>
    </dgm:pt>
    <dgm:pt modelId="{59D53E07-72F7-493B-B97F-777B2E1EA9AF}" type="sibTrans" cxnId="{BB975673-E4F4-4BD6-880E-27C62277B057}">
      <dgm:prSet/>
      <dgm:spPr/>
      <dgm:t>
        <a:bodyPr/>
        <a:lstStyle/>
        <a:p>
          <a:endParaRPr lang="ru-RU"/>
        </a:p>
      </dgm:t>
    </dgm:pt>
    <dgm:pt modelId="{54EB8915-588A-42B3-9F02-7C17A19D1A98}">
      <dgm:prSet phldrT="[Текст]" custT="1"/>
      <dgm:spPr>
        <a:solidFill>
          <a:schemeClr val="accent6">
            <a:lumMod val="40000"/>
            <a:lumOff val="60000"/>
          </a:schemeClr>
        </a:solidFill>
        <a:ln w="1905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Ресурсный центр в сфере национальных отношений</a:t>
          </a:r>
          <a:endParaRPr lang="ru-RU" sz="1500" b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A23135E-9206-4183-A6D4-B1AAC42F9D8C}" type="sibTrans" cxnId="{B3CDB430-6B08-4A87-9647-E8DE77CAD41D}">
      <dgm:prSet/>
      <dgm:spPr/>
      <dgm:t>
        <a:bodyPr/>
        <a:lstStyle/>
        <a:p>
          <a:endParaRPr lang="ru-RU"/>
        </a:p>
      </dgm:t>
    </dgm:pt>
    <dgm:pt modelId="{92EEB2D9-365B-4902-87F6-4C60E6D1C93F}" type="parTrans" cxnId="{B3CDB430-6B08-4A87-9647-E8DE77CAD41D}">
      <dgm:prSet/>
      <dgm:spPr/>
      <dgm:t>
        <a:bodyPr/>
        <a:lstStyle/>
        <a:p>
          <a:endParaRPr lang="ru-RU"/>
        </a:p>
      </dgm:t>
    </dgm:pt>
    <dgm:pt modelId="{68B4CF95-1E2F-42A0-AF4D-7D2F6D205F73}">
      <dgm:prSet custT="1"/>
      <dgm:spPr>
        <a:solidFill>
          <a:schemeClr val="accent6">
            <a:lumMod val="40000"/>
            <a:lumOff val="60000"/>
          </a:schemeClr>
        </a:solidFill>
        <a:ln w="1905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Учреждения образования, культуры, спорта</a:t>
          </a:r>
        </a:p>
      </dgm:t>
    </dgm:pt>
    <dgm:pt modelId="{683BF981-2A6F-4FCB-949C-77F37800A3CF}" type="parTrans" cxnId="{61A636DB-8F53-4FE0-B1D3-F14EEB07EE05}">
      <dgm:prSet/>
      <dgm:spPr/>
      <dgm:t>
        <a:bodyPr/>
        <a:lstStyle/>
        <a:p>
          <a:endParaRPr lang="ru-RU"/>
        </a:p>
      </dgm:t>
    </dgm:pt>
    <dgm:pt modelId="{B01683FF-895C-48BE-A121-E474E67688A4}" type="sibTrans" cxnId="{61A636DB-8F53-4FE0-B1D3-F14EEB07EE05}">
      <dgm:prSet/>
      <dgm:spPr/>
      <dgm:t>
        <a:bodyPr/>
        <a:lstStyle/>
        <a:p>
          <a:endParaRPr lang="ru-RU"/>
        </a:p>
      </dgm:t>
    </dgm:pt>
    <dgm:pt modelId="{8CDF5BA2-C002-4C05-91F9-811B99A3957E}">
      <dgm:prSet phldrT="[Текст]" custT="1"/>
      <dgm:spPr>
        <a:solidFill>
          <a:schemeClr val="accent6">
            <a:lumMod val="40000"/>
            <a:lumOff val="60000"/>
          </a:schemeClr>
        </a:solidFill>
        <a:ln w="1905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Органы государственной власти, правоохранительные структуры, органы местного самоуправления </a:t>
          </a:r>
          <a:endParaRPr lang="ru-RU" sz="1500" b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F58969A-4DE8-4A9E-978B-E76B7F4A57A3}" type="sibTrans" cxnId="{1F693F86-CD3E-432A-B6BF-F51013590EB9}">
      <dgm:prSet/>
      <dgm:spPr/>
      <dgm:t>
        <a:bodyPr/>
        <a:lstStyle/>
        <a:p>
          <a:endParaRPr lang="ru-RU"/>
        </a:p>
      </dgm:t>
    </dgm:pt>
    <dgm:pt modelId="{A7BA7776-AE54-4CBC-9594-9FA471F29725}" type="parTrans" cxnId="{1F693F86-CD3E-432A-B6BF-F51013590EB9}">
      <dgm:prSet/>
      <dgm:spPr/>
      <dgm:t>
        <a:bodyPr/>
        <a:lstStyle/>
        <a:p>
          <a:endParaRPr lang="ru-RU"/>
        </a:p>
      </dgm:t>
    </dgm:pt>
    <dgm:pt modelId="{202FEA16-064E-4576-A82A-3C76F0F071E7}" type="pres">
      <dgm:prSet presAssocID="{021A2BFC-C122-45F5-8840-AC86B08200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96D72-4075-43D3-947D-10F7700B26CF}" type="pres">
      <dgm:prSet presAssocID="{021A2BFC-C122-45F5-8840-AC86B08200C6}" presName="cycle" presStyleCnt="0"/>
      <dgm:spPr/>
    </dgm:pt>
    <dgm:pt modelId="{96EEC54A-D29E-454E-BD04-0B18A1DEEBB1}" type="pres">
      <dgm:prSet presAssocID="{54EB8915-588A-42B3-9F02-7C17A19D1A98}" presName="nodeFirstNode" presStyleLbl="node1" presStyleIdx="0" presStyleCnt="5" custScaleX="128214" custScaleY="65281" custRadScaleRad="67464" custRadScaleInc="21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E8FDD-9BE7-43A3-9957-41724EFBFADF}" type="pres">
      <dgm:prSet presAssocID="{1A23135E-9206-4183-A6D4-B1AAC42F9D8C}" presName="sibTransFirstNode" presStyleLbl="bgShp" presStyleIdx="0" presStyleCnt="1" custAng="599999" custLinFactNeighborX="1959" custLinFactNeighborY="7134"/>
      <dgm:spPr/>
      <dgm:t>
        <a:bodyPr/>
        <a:lstStyle/>
        <a:p>
          <a:endParaRPr lang="ru-RU"/>
        </a:p>
      </dgm:t>
    </dgm:pt>
    <dgm:pt modelId="{EB358868-81F2-4A6F-A9AC-74E8337B73A2}" type="pres">
      <dgm:prSet presAssocID="{8CDF5BA2-C002-4C05-91F9-811B99A3957E}" presName="nodeFollowingNodes" presStyleLbl="node1" presStyleIdx="1" presStyleCnt="5" custScaleX="118824" custScaleY="116501" custRadScaleRad="107256" custRadScaleInc="26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11481-49A2-4E48-81BD-5AA9DA492E01}" type="pres">
      <dgm:prSet presAssocID="{77485030-9295-4690-8978-FC74628529D6}" presName="nodeFollowingNodes" presStyleLbl="node1" presStyleIdx="2" presStyleCnt="5" custScaleX="114003" custScaleY="71016" custRadScaleRad="98024" custRadScaleInc="112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026BF-B3D3-486F-9737-F46AD33ABA17}" type="pres">
      <dgm:prSet presAssocID="{EFE7D70D-AB81-4C4E-8E83-BA02EDB78652}" presName="nodeFollowingNodes" presStyleLbl="node1" presStyleIdx="3" presStyleCnt="5" custScaleX="120041" custScaleY="118476" custRadScaleRad="74820" custRadScaleInc="92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9F6F0-5839-42F3-90C4-474B548E481A}" type="pres">
      <dgm:prSet presAssocID="{68B4CF95-1E2F-42A0-AF4D-7D2F6D205F73}" presName="nodeFollowingNodes" presStyleLbl="node1" presStyleIdx="4" presStyleCnt="5" custScaleX="94625" custScaleY="71780" custRadScaleRad="124711" custRadScaleInc="-259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65243-3CB7-4E67-AA7E-F5652427B9B4}" type="presOf" srcId="{77485030-9295-4690-8978-FC74628529D6}" destId="{01511481-49A2-4E48-81BD-5AA9DA492E01}" srcOrd="0" destOrd="0" presId="urn:microsoft.com/office/officeart/2005/8/layout/cycle3"/>
    <dgm:cxn modelId="{9EB3679C-3DDF-40DA-8AC8-078B5278E24E}" type="presOf" srcId="{EFE7D70D-AB81-4C4E-8E83-BA02EDB78652}" destId="{409026BF-B3D3-486F-9737-F46AD33ABA17}" srcOrd="0" destOrd="0" presId="urn:microsoft.com/office/officeart/2005/8/layout/cycle3"/>
    <dgm:cxn modelId="{EFD42418-9E8B-4911-A2AD-09C48BBCFC4B}" type="presOf" srcId="{68B4CF95-1E2F-42A0-AF4D-7D2F6D205F73}" destId="{07C9F6F0-5839-42F3-90C4-474B548E481A}" srcOrd="0" destOrd="0" presId="urn:microsoft.com/office/officeart/2005/8/layout/cycle3"/>
    <dgm:cxn modelId="{1F693F86-CD3E-432A-B6BF-F51013590EB9}" srcId="{021A2BFC-C122-45F5-8840-AC86B08200C6}" destId="{8CDF5BA2-C002-4C05-91F9-811B99A3957E}" srcOrd="1" destOrd="0" parTransId="{A7BA7776-AE54-4CBC-9594-9FA471F29725}" sibTransId="{0F58969A-4DE8-4A9E-978B-E76B7F4A57A3}"/>
    <dgm:cxn modelId="{B3CDB430-6B08-4A87-9647-E8DE77CAD41D}" srcId="{021A2BFC-C122-45F5-8840-AC86B08200C6}" destId="{54EB8915-588A-42B3-9F02-7C17A19D1A98}" srcOrd="0" destOrd="0" parTransId="{92EEB2D9-365B-4902-87F6-4C60E6D1C93F}" sibTransId="{1A23135E-9206-4183-A6D4-B1AAC42F9D8C}"/>
    <dgm:cxn modelId="{36599C18-62C5-47E2-8CD4-4475AF6A2CD6}" type="presOf" srcId="{1A23135E-9206-4183-A6D4-B1AAC42F9D8C}" destId="{466E8FDD-9BE7-43A3-9957-41724EFBFADF}" srcOrd="0" destOrd="0" presId="urn:microsoft.com/office/officeart/2005/8/layout/cycle3"/>
    <dgm:cxn modelId="{95817BDB-EA25-4017-BA26-24F88710AA15}" srcId="{021A2BFC-C122-45F5-8840-AC86B08200C6}" destId="{77485030-9295-4690-8978-FC74628529D6}" srcOrd="2" destOrd="0" parTransId="{5DFD8968-4FB5-4CE5-8548-FC5B608BC256}" sibTransId="{D098A92C-B477-4C9F-A8B4-1F0E1DF31644}"/>
    <dgm:cxn modelId="{8571AFDB-A0E1-4904-B529-F47D9BD476C3}" type="presOf" srcId="{54EB8915-588A-42B3-9F02-7C17A19D1A98}" destId="{96EEC54A-D29E-454E-BD04-0B18A1DEEBB1}" srcOrd="0" destOrd="0" presId="urn:microsoft.com/office/officeart/2005/8/layout/cycle3"/>
    <dgm:cxn modelId="{BB975673-E4F4-4BD6-880E-27C62277B057}" srcId="{021A2BFC-C122-45F5-8840-AC86B08200C6}" destId="{EFE7D70D-AB81-4C4E-8E83-BA02EDB78652}" srcOrd="3" destOrd="0" parTransId="{5C95FDC2-C60F-42B4-90F3-77AAD86823A9}" sibTransId="{59D53E07-72F7-493B-B97F-777B2E1EA9AF}"/>
    <dgm:cxn modelId="{8E558BFF-C269-4F8D-8BAD-E3D9E873341E}" type="presOf" srcId="{8CDF5BA2-C002-4C05-91F9-811B99A3957E}" destId="{EB358868-81F2-4A6F-A9AC-74E8337B73A2}" srcOrd="0" destOrd="0" presId="urn:microsoft.com/office/officeart/2005/8/layout/cycle3"/>
    <dgm:cxn modelId="{61A636DB-8F53-4FE0-B1D3-F14EEB07EE05}" srcId="{021A2BFC-C122-45F5-8840-AC86B08200C6}" destId="{68B4CF95-1E2F-42A0-AF4D-7D2F6D205F73}" srcOrd="4" destOrd="0" parTransId="{683BF981-2A6F-4FCB-949C-77F37800A3CF}" sibTransId="{B01683FF-895C-48BE-A121-E474E67688A4}"/>
    <dgm:cxn modelId="{E8A642A2-FA9B-474B-92F4-236C6A0F1857}" type="presOf" srcId="{021A2BFC-C122-45F5-8840-AC86B08200C6}" destId="{202FEA16-064E-4576-A82A-3C76F0F071E7}" srcOrd="0" destOrd="0" presId="urn:microsoft.com/office/officeart/2005/8/layout/cycle3"/>
    <dgm:cxn modelId="{C65A7365-F48F-4106-A1C1-1DDC8CF08086}" type="presParOf" srcId="{202FEA16-064E-4576-A82A-3C76F0F071E7}" destId="{D2596D72-4075-43D3-947D-10F7700B26CF}" srcOrd="0" destOrd="0" presId="urn:microsoft.com/office/officeart/2005/8/layout/cycle3"/>
    <dgm:cxn modelId="{C68F8785-4C1D-4619-9687-FEB584FEFB67}" type="presParOf" srcId="{D2596D72-4075-43D3-947D-10F7700B26CF}" destId="{96EEC54A-D29E-454E-BD04-0B18A1DEEBB1}" srcOrd="0" destOrd="0" presId="urn:microsoft.com/office/officeart/2005/8/layout/cycle3"/>
    <dgm:cxn modelId="{2EDE7D02-408D-4ED5-AF82-BF0E5698C622}" type="presParOf" srcId="{D2596D72-4075-43D3-947D-10F7700B26CF}" destId="{466E8FDD-9BE7-43A3-9957-41724EFBFADF}" srcOrd="1" destOrd="0" presId="urn:microsoft.com/office/officeart/2005/8/layout/cycle3"/>
    <dgm:cxn modelId="{C16B9361-E6AA-4BB8-BC0B-46B2CA52AE31}" type="presParOf" srcId="{D2596D72-4075-43D3-947D-10F7700B26CF}" destId="{EB358868-81F2-4A6F-A9AC-74E8337B73A2}" srcOrd="2" destOrd="0" presId="urn:microsoft.com/office/officeart/2005/8/layout/cycle3"/>
    <dgm:cxn modelId="{71535EB4-0688-4B9F-BDA2-0F8D53B844CF}" type="presParOf" srcId="{D2596D72-4075-43D3-947D-10F7700B26CF}" destId="{01511481-49A2-4E48-81BD-5AA9DA492E01}" srcOrd="3" destOrd="0" presId="urn:microsoft.com/office/officeart/2005/8/layout/cycle3"/>
    <dgm:cxn modelId="{7E4473F4-4ECD-4667-9923-24DD41E9DACA}" type="presParOf" srcId="{D2596D72-4075-43D3-947D-10F7700B26CF}" destId="{409026BF-B3D3-486F-9737-F46AD33ABA17}" srcOrd="4" destOrd="0" presId="urn:microsoft.com/office/officeart/2005/8/layout/cycle3"/>
    <dgm:cxn modelId="{39BA63CD-9DB8-4D69-AFFD-D9AA8A9E505C}" type="presParOf" srcId="{D2596D72-4075-43D3-947D-10F7700B26CF}" destId="{07C9F6F0-5839-42F3-90C4-474B548E481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E8FDD-9BE7-43A3-9957-41724EFBFADF}">
      <dsp:nvSpPr>
        <dsp:cNvPr id="0" name=""/>
        <dsp:cNvSpPr/>
      </dsp:nvSpPr>
      <dsp:spPr>
        <a:xfrm rot="599999">
          <a:off x="1274277" y="576439"/>
          <a:ext cx="4356986" cy="4356986"/>
        </a:xfrm>
        <a:prstGeom prst="circularArrow">
          <a:avLst>
            <a:gd name="adj1" fmla="val 5544"/>
            <a:gd name="adj2" fmla="val 330680"/>
            <a:gd name="adj3" fmla="val 13126796"/>
            <a:gd name="adj4" fmla="val 1779497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EC54A-D29E-454E-BD04-0B18A1DEEBB1}">
      <dsp:nvSpPr>
        <dsp:cNvPr id="0" name=""/>
        <dsp:cNvSpPr/>
      </dsp:nvSpPr>
      <dsp:spPr>
        <a:xfrm>
          <a:off x="2077371" y="677076"/>
          <a:ext cx="2580092" cy="65683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>
          <a:solidFill>
            <a:schemeClr val="bg2">
              <a:lumMod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Ресурсный центр в сфере национальных отношений</a:t>
          </a:r>
          <a:endParaRPr lang="ru-RU" sz="15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9435" y="709140"/>
        <a:ext cx="2515964" cy="592707"/>
      </dsp:txXfrm>
    </dsp:sp>
    <dsp:sp modelId="{EB358868-81F2-4A6F-A9AC-74E8337B73A2}">
      <dsp:nvSpPr>
        <dsp:cNvPr id="0" name=""/>
        <dsp:cNvSpPr/>
      </dsp:nvSpPr>
      <dsp:spPr>
        <a:xfrm>
          <a:off x="3888845" y="1568786"/>
          <a:ext cx="2391134" cy="117219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>
          <a:solidFill>
            <a:schemeClr val="bg2">
              <a:lumMod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Органы государственной власти, правоохранительные структуры, органы местного самоуправления </a:t>
          </a:r>
          <a:endParaRPr lang="ru-RU" sz="15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46067" y="1626008"/>
        <a:ext cx="2276690" cy="1057750"/>
      </dsp:txXfrm>
    </dsp:sp>
    <dsp:sp modelId="{01511481-49A2-4E48-81BD-5AA9DA492E01}">
      <dsp:nvSpPr>
        <dsp:cNvPr id="0" name=""/>
        <dsp:cNvSpPr/>
      </dsp:nvSpPr>
      <dsp:spPr>
        <a:xfrm>
          <a:off x="991580" y="3422511"/>
          <a:ext cx="2294120" cy="71453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>
          <a:solidFill>
            <a:schemeClr val="bg2">
              <a:lumMod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Федеральная и региональная </a:t>
          </a:r>
          <a:b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панель экспертов</a:t>
          </a:r>
          <a:endParaRPr lang="ru-RU" sz="15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6461" y="3457392"/>
        <a:ext cx="2224358" cy="644777"/>
      </dsp:txXfrm>
    </dsp:sp>
    <dsp:sp modelId="{409026BF-B3D3-486F-9737-F46AD33ABA17}">
      <dsp:nvSpPr>
        <dsp:cNvPr id="0" name=""/>
        <dsp:cNvSpPr/>
      </dsp:nvSpPr>
      <dsp:spPr>
        <a:xfrm>
          <a:off x="495485" y="1596116"/>
          <a:ext cx="2415624" cy="119206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>
          <a:solidFill>
            <a:schemeClr val="bg2">
              <a:lumMod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Национально-культурные объединения и общественные организации Архангельской области</a:t>
          </a:r>
        </a:p>
      </dsp:txBody>
      <dsp:txXfrm>
        <a:off x="553677" y="1654308"/>
        <a:ext cx="2299240" cy="1075681"/>
      </dsp:txXfrm>
    </dsp:sp>
    <dsp:sp modelId="{07C9F6F0-5839-42F3-90C4-474B548E481A}">
      <dsp:nvSpPr>
        <dsp:cNvPr id="0" name=""/>
        <dsp:cNvSpPr/>
      </dsp:nvSpPr>
      <dsp:spPr>
        <a:xfrm>
          <a:off x="3862123" y="3418688"/>
          <a:ext cx="1904170" cy="72222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>
          <a:solidFill>
            <a:schemeClr val="bg2">
              <a:lumMod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Учреждения образования, культуры, спорта</a:t>
          </a:r>
        </a:p>
      </dsp:txBody>
      <dsp:txXfrm>
        <a:off x="3897379" y="3453944"/>
        <a:ext cx="1833658" cy="651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4989-6E12-4338-903D-85B002D4FFB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2CA62-910E-4FA2-BD2E-C82C3AAE3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CA62-910E-4FA2-BD2E-C82C3AAE33A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1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CA62-910E-4FA2-BD2E-C82C3AAE33A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1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CA62-910E-4FA2-BD2E-C82C3AAE33A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CA62-910E-4FA2-BD2E-C82C3AAE33A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CA62-910E-4FA2-BD2E-C82C3AAE33A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3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5C1BE-A250-4C11-96DA-7A56C0D3F43A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E9BAEF-FCC1-44A4-B9C5-3B191DA855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7E147-EF04-45DD-A561-839FBE33E587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D0702-D1BC-424E-B704-6169066212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F64C3-14F1-4AD9-AA4C-FB07BA2BC991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7C1E8-C0B2-447C-B763-E47B5876F2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BB9886-7276-47EF-99A1-5CA182C2B23B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B7D7-E64D-4E1C-9B07-2D992EDF3A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568AF-7FA7-424F-9C29-B8614EE45046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E1DEC-E5EE-411C-B5F5-1C589AC156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63FAE-0587-4B26-B5A3-C24A13E11A61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FB87-CBC8-44D9-99FD-4B03532644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FE95B-2295-4FFB-8E2C-E45640E21FB7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E448-1CD3-4E12-98B6-15013B0C78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AD3F9-27D6-4722-97C8-D0B10873870E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4B65E-011B-426E-B910-38DE8F971B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509D3-5401-4445-A39C-98F5FE400A4B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73476-A041-4A5F-9E2A-5F2C4B5809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72316-FEA2-4B98-AB68-449AD64127EB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E1E3C-CD6A-4047-A137-5D331EBB1C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2F9F8-8FE3-480D-9E9F-B246462ED8C2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308F0-D9A9-4AA3-9201-4289BB9D55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7000">
              <a:srgbClr val="85C2FF"/>
            </a:gs>
            <a:gs pos="49000">
              <a:srgbClr val="C4D6EB"/>
            </a:gs>
            <a:gs pos="92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BBBE328-389D-4C29-9FDA-79CB99792DBD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A27119D-9D59-4DEB-A1B6-D322E82A1B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natgenfokina61@yandex.ru" TargetMode="External"/><Relationship Id="rId3" Type="http://schemas.openxmlformats.org/officeDocument/2006/relationships/image" Target="../media/image41.png"/><Relationship Id="rId7" Type="http://schemas.openxmlformats.org/officeDocument/2006/relationships/hyperlink" Target="https://vk.com/resnac2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2.jpeg"/><Relationship Id="rId4" Type="http://schemas.openxmlformats.org/officeDocument/2006/relationships/image" Target="../media/image4.png"/><Relationship Id="rId9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" y="6236827"/>
            <a:ext cx="9144000" cy="6723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47349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</a:t>
            </a:r>
            <a:endParaRPr lang="ru-RU" sz="2000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деятельности ресурсного центра в сфере межнациональных отношений  в Архангельской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220098" y="6350915"/>
            <a:ext cx="1752959" cy="444198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://www.pyatigorsk-rf.ru/maps/arhangelskaja-oblast/images/karta-arhangelskoj-oblas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pyatigorsk-rf.ru/maps/arhangelskaja-oblast/images/karta-arhangelskoj-oblast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files.informio.ru/files/main/images/archive/v%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67" y="1545392"/>
            <a:ext cx="4455999" cy="42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40285" y="1285860"/>
            <a:ext cx="914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ПОДДЕРЖКА ЦЕНТРА НА ФЕДЕРАЛЬНОМ УРОВНЕ</a:t>
            </a:r>
            <a:endParaRPr lang="ru-RU" sz="2000" b="1" dirty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56117"/>
            <a:ext cx="3571084" cy="186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8028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xn----8sbnatxcctbeddbtj9c2e.xn--p1ai/files/anons/2016/03/bez_imeni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5101" y="5398432"/>
            <a:ext cx="2514617" cy="785818"/>
          </a:xfrm>
          <a:prstGeom prst="rect">
            <a:avLst/>
          </a:prstGeom>
          <a:noFill/>
        </p:spPr>
      </p:pic>
      <p:pic>
        <p:nvPicPr>
          <p:cNvPr id="9220" name="Picture 4" descr="http://fadn.gov.ru/system/attachments/main_illustrations/000/002/412/big/circle_%285%29.png?14792985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2300284" cy="2300285"/>
          </a:xfrm>
          <a:prstGeom prst="rect">
            <a:avLst/>
          </a:prstGeom>
          <a:noFill/>
        </p:spPr>
      </p:pic>
      <p:pic>
        <p:nvPicPr>
          <p:cNvPr id="9221" name="Picture 5" descr="C:\Users\deppr3\Desktop\Шехонина В. А\МИНРЕГИОН РФ\МИНРЕГИОН\ФАО ДЕЯТЕЛЬНОСТЬ\МИНИСТЕРСТВО НАШЕ\президентский грант\областной грант\исполнение\отчет\31.07 ОТЧЕТ ВО-ИМЯ\4. Отдельно ФОТО по проекту\для презентации по ресурсному центру\ПОБЕДА ВАРЕЖК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14488"/>
            <a:ext cx="6214258" cy="265578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643702" y="3929066"/>
            <a:ext cx="228601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Евгения Михалева, директор ресурсного центра в сфере национальных отношений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40285" y="1285860"/>
            <a:ext cx="914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ПОДДЕРЖКА ЦЕНТРА НА ФЕДЕРАЛЬНОМ УРОВНЕ</a:t>
            </a:r>
            <a:endParaRPr lang="ru-RU" sz="2000" b="1" dirty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8028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xn----8sbnatxcctbeddbtj9c2e.xn--p1ai/files/anons/2016/03/bez_imeni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928802"/>
            <a:ext cx="2514617" cy="785818"/>
          </a:xfrm>
          <a:prstGeom prst="rect">
            <a:avLst/>
          </a:prstGeom>
          <a:noFill/>
        </p:spPr>
      </p:pic>
      <p:pic>
        <p:nvPicPr>
          <p:cNvPr id="1026" name="Picture 2" descr="C:\Users\deppr3\Desktop\Шехонина В. А\МИНРЕГИОН РФ\МИНРЕГИОН\ФАО ДЕЯТЕЛЬНОСТЬ\МИНИСТЕРСТВО НАШЕ\ресурсные центры\2019 29 октября\фото с победителями конкурса\3405FFE5-B1AB-4ED0-AFA8-8FC81F66CA6C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439565"/>
            <a:ext cx="2643206" cy="1872521"/>
          </a:xfrm>
          <a:prstGeom prst="rect">
            <a:avLst/>
          </a:prstGeom>
          <a:noFill/>
        </p:spPr>
      </p:pic>
      <p:pic>
        <p:nvPicPr>
          <p:cNvPr id="17" name="Picture 2" descr="C:\Users\deppr3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9" y="1739952"/>
            <a:ext cx="4464496" cy="2645957"/>
          </a:xfrm>
          <a:prstGeom prst="rect">
            <a:avLst/>
          </a:prstGeom>
          <a:noFill/>
        </p:spPr>
      </p:pic>
      <p:pic>
        <p:nvPicPr>
          <p:cNvPr id="20" name="Picture 2" descr="C:\Users\deppr3\Desktop\Шехонина В. А\МИНРЕГИОН РФ\МИНРЕГИОН\ФАО ДЕЯТЕЛЬНОСТЬ\МИНИСТЕРСТВО НАШЕ\ресурсные центры\2019 29 октября\фото с победителями конкурса\8B1F307F-9459-495F-B710-25B1C266A75E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44286" y="3201604"/>
            <a:ext cx="4028771" cy="2774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8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285860"/>
            <a:ext cx="91440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СОВЕТ НАЦИОНАЛЬНОСТЕЙ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ГОРОДА АРХАНГЕЛЬСКА И АРХАНГЕЛЬСКОЙ ОБЛАСТИ</a:t>
            </a:r>
            <a:endParaRPr lang="ru-RU" sz="2000" b="1" dirty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600" y="2066309"/>
            <a:ext cx="5544617" cy="375487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Palatino Linotype" panose="02040502050505030304" pitchFamily="18" charset="0"/>
              </a:rPr>
              <a:t>Совет национальностей — важное звено во взаимодействии представителей органов власти и общества в реализации государственной национальной политики в Архангельской области</a:t>
            </a:r>
            <a:r>
              <a:rPr lang="ru-RU" sz="17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.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Образован в октябре 2006 года.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Входят представители 13 национально-культурных объединений и общественных организаций. 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Члены Правления Совета национальностей включены в состав коллегиальных 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и совещательных органов, являются членами Общественной палаты Архангельской области, избраны депутатами представительных органов власти. 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Проводятся дни культур и национальные праздники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8028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400" b="1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212976"/>
            <a:ext cx="3176922" cy="16843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4913895"/>
            <a:ext cx="2300418" cy="1454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923285"/>
            <a:ext cx="2447665" cy="12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8028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400" b="1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03345" y="1214422"/>
            <a:ext cx="5679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ПРОЕКТЫ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РЕСУРСНОГО ЦЕНТРА 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дзаголовок 19"/>
          <p:cNvSpPr txBox="1">
            <a:spLocks/>
          </p:cNvSpPr>
          <p:nvPr/>
        </p:nvSpPr>
        <p:spPr>
          <a:xfrm>
            <a:off x="4716016" y="2132856"/>
            <a:ext cx="3888432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9-28.userapi.com/impf/pClHCV3DpniLU8KpYEvVaQO47D--cQO-7GDJFg/uP-6L-h19go.jpg?size=1600x1200&amp;quality=96&amp;sign=629f9474bdd97e9186714fc0ebc9367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2" y="3590451"/>
            <a:ext cx="4220496" cy="26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dvinanews.ru/gb9tzz4f/rm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8" y="3590451"/>
            <a:ext cx="3528619" cy="270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5308" y="1556792"/>
            <a:ext cx="3528619" cy="195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ГОРОД РАЗНЫХ РЕЛИГИЙ – образовательный проект, реализуемый с 2020 года. Цель проекта - </a:t>
            </a:r>
            <a:r>
              <a:rPr lang="ru-RU" sz="1400" dirty="0"/>
              <a:t>повышение компетенции школьных преподавателей учебных дисциплин в области истории мировых религий, духовно-нравственной культуры и смежных предметов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63972" y="1556791"/>
            <a:ext cx="4220496" cy="1919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ВТОРАЯ РОДИНА. Проект реализуется                     с 2021 года и направлен на социальную и культурную адаптацию академических мигрантов – студентов, приехавших в Архангельскую область получать высшее </a:t>
            </a:r>
            <a:r>
              <a:rPr lang="ru-RU" sz="1400" dirty="0" smtClean="0"/>
              <a:t>образование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82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.news29.ru/media.data/news_01/75457/ea3c23ec5c16447d078a9bc17bf818c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9" y="4729143"/>
            <a:ext cx="2180675" cy="14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8028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400" b="1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131840" y="1285860"/>
            <a:ext cx="54726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направления деятельности на ближайшее время: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2428868"/>
            <a:ext cx="373985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выявление и поддержка инициатив в сфере национальных отношений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5072074"/>
            <a:ext cx="3739856" cy="1096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выстраивание межрегионального партнерства</a:t>
            </a:r>
            <a:endParaRPr lang="ru-RU" dirty="0"/>
          </a:p>
        </p:txBody>
      </p:sp>
      <p:pic>
        <p:nvPicPr>
          <p:cNvPr id="18" name="Picture 2" descr="C:\Users\deppr3\Desktop\Шехонина В. А\МИНРЕГИОН РФ\МИНРЕГИОН\ФАО ДЕЯТЕЛЬНОСТЬ\МИНИСТЕРСТВО НАШЕ\президентский грант\областной грант\исполнение\отчет\31.07 ОТЧЕТ ВО-ИМЯ\4. Отдельно ФОТО по проекту\мероприпятия с Фокиной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69" y="1357298"/>
            <a:ext cx="2178843" cy="160735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000496" y="3857628"/>
            <a:ext cx="373985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проведение </a:t>
            </a:r>
          </a:p>
          <a:p>
            <a:pPr algn="ctr"/>
            <a:r>
              <a:rPr lang="ru-RU" dirty="0" smtClean="0"/>
              <a:t>форумов, семинаров, </a:t>
            </a:r>
          </a:p>
          <a:p>
            <a:pPr algn="ctr"/>
            <a:r>
              <a:rPr lang="ru-RU" dirty="0" smtClean="0"/>
              <a:t>круглых столов</a:t>
            </a:r>
            <a:endParaRPr lang="ru-RU" dirty="0"/>
          </a:p>
        </p:txBody>
      </p:sp>
      <p:pic>
        <p:nvPicPr>
          <p:cNvPr id="22" name="Picture 6" descr="https://sun9-58.userapi.com/impg/JXLuyqBVM58B0jvD83K15Sq6Kxacrcg2XjIkOQ/jBnSYOAZ88Q.jpg?size=1280x960&amp;quality=95&amp;sign=38a486e326a18982a9b9cd3e53876cdf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1" b="4284"/>
          <a:stretch/>
        </p:blipFill>
        <p:spPr bwMode="auto">
          <a:xfrm>
            <a:off x="535769" y="3062602"/>
            <a:ext cx="2178843" cy="16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19" y="2989685"/>
            <a:ext cx="8597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r>
              <a:rPr lang="ru-RU" sz="54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21" y="1512277"/>
            <a:ext cx="2434356" cy="164025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8028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1052737"/>
            <a:ext cx="3528392" cy="208823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071670" y="3929066"/>
            <a:ext cx="5072098" cy="2286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9263" algn="ctr" eaLnBrk="0" hangingPunct="0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ctr"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163000, г. Архангельск, </a:t>
            </a:r>
          </a:p>
          <a:p>
            <a:pPr lvl="0" indent="449263" algn="ctr"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Шубина, д. 9.</a:t>
            </a:r>
          </a:p>
          <a:p>
            <a:pPr lvl="0" indent="449263" algn="ctr"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https://vk.com/resnac29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ctr" eaLnBrk="0" hangingPunct="0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natgenfokina61@yandex.ru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hangingPunct="0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Фокина Наталья Геннадьевна</a:t>
            </a:r>
          </a:p>
          <a:p>
            <a:pPr lvl="0" indent="449263" algn="ctr" eaLnBrk="0" hangingPunct="0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тел.  8-960-000-52-69</a:t>
            </a:r>
          </a:p>
          <a:p>
            <a:pPr lvl="0" indent="449263" algn="just" eaLnBrk="0" hangingPunct="0"/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923"/>
          <a:stretch/>
        </p:blipFill>
        <p:spPr>
          <a:xfrm>
            <a:off x="6372201" y="1516828"/>
            <a:ext cx="2620453" cy="16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622400"/>
              </p:ext>
            </p:extLst>
          </p:nvPr>
        </p:nvGraphicFramePr>
        <p:xfrm>
          <a:off x="2843808" y="1476420"/>
          <a:ext cx="5904656" cy="4381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7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МЕЖНАЦИОНАЛЬНЫЕ ОТНОШЕНИЯ </a:t>
                      </a:r>
                      <a:b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АРХАНГЕЛЬСКОЙ ОБЛАСТИ </a:t>
                      </a:r>
                      <a:b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ЧЕРЕЗ ПРИЗМУ ОБЩЕСТВЕННОГО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ПАРТНЕРСТВА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133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программа РФ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«Реализация государственной национальной политики» (постановление Правительства Российской Федерации от 29 декабря 2016 г.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1532).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№1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Государственно-общественное партнерство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сфере государственной национальной политики Российской Федерации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8028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" y="6236827"/>
            <a:ext cx="9144000" cy="6723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7220098" y="6350915"/>
            <a:ext cx="1752959" cy="444198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" y="1276102"/>
            <a:ext cx="2547976" cy="1541402"/>
          </a:xfrm>
          <a:prstGeom prst="rect">
            <a:avLst/>
          </a:prstGeom>
        </p:spPr>
      </p:pic>
      <p:pic>
        <p:nvPicPr>
          <p:cNvPr id="16" name="Picture 2" descr="Александр Цыбульский: «Наша задача – оперативно принять меры по локализации очага инфекции»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" r="13426" b="-582"/>
          <a:stretch/>
        </p:blipFill>
        <p:spPr bwMode="auto">
          <a:xfrm>
            <a:off x="65361" y="2951477"/>
            <a:ext cx="2547069" cy="159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" y="4633745"/>
            <a:ext cx="2547976" cy="15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38671"/>
              </p:ext>
            </p:extLst>
          </p:nvPr>
        </p:nvGraphicFramePr>
        <p:xfrm>
          <a:off x="3923928" y="1476420"/>
          <a:ext cx="4824536" cy="1561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3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 25 апреля 2018 года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664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</a:t>
                      </a:r>
                    </a:p>
                    <a:p>
                      <a:pPr algn="ctr"/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Фокина Наталья Геннадьевна</a:t>
                      </a:r>
                    </a:p>
                    <a:p>
                      <a:pPr algn="ctr"/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1 августа 2019 г.)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8028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" y="6236827"/>
            <a:ext cx="9144000" cy="6723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7220098" y="6350915"/>
            <a:ext cx="1752959" cy="444198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deppr3\Desktop\Шехонина В. А\МИНРЕГИОН РФ\МИНРЕГИОН\ФАО ДЕЯТЕЛЬНОСТЬ\МИНИСТЕРСТВО НАШЕ\президентский грант\областной грант\исполнение\отчет\31.07 ОТЧЕТ ВО-ИМЯ\4. Отдельно ФОТО по проекту\для презентации по ресурсному центру\IMG_4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605" y="3645024"/>
            <a:ext cx="3526788" cy="2442716"/>
          </a:xfrm>
          <a:prstGeom prst="rect">
            <a:avLst/>
          </a:prstGeom>
          <a:noFill/>
        </p:spPr>
      </p:pic>
      <p:pic>
        <p:nvPicPr>
          <p:cNvPr id="2050" name="Picture 2" descr="https://sun9-81.userapi.com/impf/c834100/v834100731/14c2e3/hsD5PtNQQZA.jpg?size=820x615&amp;quality=96&amp;sign=2a201231dab7bae47010187b3a7b39e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87329"/>
            <a:ext cx="3223385" cy="20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5.userapi.com/impf/c855628/v855628726/f473c/dIFEsOpN1PM.jpg?size=1640x923&amp;quality=96&amp;sign=454556719cebe24d75dbc9b191ef214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45024"/>
            <a:ext cx="3223385" cy="23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785786" y="1357298"/>
            <a:ext cx="7943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государственно-общественного партнерства</a:t>
            </a:r>
            <a:endParaRPr lang="ru-RU" sz="20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36603569"/>
              </p:ext>
            </p:extLst>
          </p:nvPr>
        </p:nvGraphicFramePr>
        <p:xfrm>
          <a:off x="2500298" y="1500174"/>
          <a:ext cx="6429420" cy="436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8028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" y="4280085"/>
            <a:ext cx="2442782" cy="17096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C:\Users\snv\Desktop\c29d6dc8f0c6e9490a62bb7ec6c5c9b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5" y="2383213"/>
            <a:ext cx="2429536" cy="15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3357554" y="1428736"/>
            <a:ext cx="228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3205851" y="2376760"/>
            <a:ext cx="281150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Основная площадка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обсуждения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Северный межнациональный форум</a:t>
            </a: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(проводится ежегодно в канун</a:t>
            </a: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Дня России)</a:t>
            </a:r>
          </a:p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7" y="4221088"/>
            <a:ext cx="2722416" cy="1946802"/>
          </a:xfrm>
          <a:prstGeom prst="rect">
            <a:avLst/>
          </a:prstGeom>
        </p:spPr>
      </p:pic>
      <p:pic>
        <p:nvPicPr>
          <p:cNvPr id="1026" name="Picture 2" descr="https://arkhangelsk.er.ru/media/news/December2020/qO4hsUB9SO3E9HyTgkC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048245"/>
            <a:ext cx="2696762" cy="17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cdn.dvinanews.ru/vj0a7bry/pdf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7" y="2048245"/>
            <a:ext cx="2722417" cy="17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66.userapi.com/impf/c834100/v834100731/14c2fc/sMe5qrlnxVY.jpg?size=600x467&amp;quality=96&amp;sign=4668ab6636e0e06ba8d6de6db7544fa6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68" y="4221088"/>
            <a:ext cx="2764298" cy="19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3357554" y="1428736"/>
            <a:ext cx="228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00034" y="1500174"/>
            <a:ext cx="81044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межнациональных инициатив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межнациональных проектов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«Поморье – территория мира и согласия»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onegaland.ru/upload/iblock/596/ued_-dTDjC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00372"/>
            <a:ext cx="2724890" cy="2500330"/>
          </a:xfrm>
          <a:prstGeom prst="rect">
            <a:avLst/>
          </a:prstGeom>
          <a:noFill/>
        </p:spPr>
      </p:pic>
      <p:pic>
        <p:nvPicPr>
          <p:cNvPr id="10244" name="Picture 4" descr="https://www.biblioteka29.ru/upload/medialibrary/928/AfVSFKKKb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28934"/>
            <a:ext cx="2797354" cy="258962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643306" y="2857496"/>
            <a:ext cx="229684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год: 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участников, 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победителей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6374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3357554" y="1428736"/>
            <a:ext cx="228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 descr="https://terjuhin.ru/uploads/images/simple/610/du0zurkGr4v4i8Z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841358"/>
            <a:ext cx="1977510" cy="3179930"/>
          </a:xfrm>
          <a:prstGeom prst="rect">
            <a:avLst/>
          </a:prstGeom>
          <a:noFill/>
        </p:spPr>
      </p:pic>
      <p:pic>
        <p:nvPicPr>
          <p:cNvPr id="10250" name="Picture 10" descr="https://terjuhin.ru/uploads/gallery/609/2019-06-07_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41359"/>
            <a:ext cx="3997678" cy="317992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355976" y="3429000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проектов,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12 победителей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214282" y="1427726"/>
            <a:ext cx="8621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межнациональных инициатив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межнациональных проектов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«Поморье – территория мира и согласия»</a:t>
            </a:r>
          </a:p>
        </p:txBody>
      </p:sp>
    </p:spTree>
    <p:extLst>
      <p:ext uri="{BB962C8B-B14F-4D97-AF65-F5344CB8AC3E}">
        <p14:creationId xmlns:p14="http://schemas.microsoft.com/office/powerpoint/2010/main" val="36374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3357554" y="1428736"/>
            <a:ext cx="228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644008" y="3429000"/>
            <a:ext cx="1872208" cy="15388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заявок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номинации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победителя 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214282" y="1427726"/>
            <a:ext cx="8621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межнациональных инициатив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межнациональных проектов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«Поморье – территория мира и согласия»</a:t>
            </a:r>
          </a:p>
        </p:txBody>
      </p:sp>
      <p:pic>
        <p:nvPicPr>
          <p:cNvPr id="3074" name="Picture 2" descr="https://sun9-19.userapi.com/ZYsOGr5ESQ9YZah4wgzXWH6BjCicdeR7opI2MQ/0JxAKG3bJc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83" y="2807554"/>
            <a:ext cx="2203374" cy="33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everodvinsk.info/img/pr/2021/12/30/0_s2-nMCs16W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7" y="2807554"/>
            <a:ext cx="4248427" cy="33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3357554" y="1428736"/>
            <a:ext cx="228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 НАРОДОВ РОССИИ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" y="6373091"/>
            <a:ext cx="9144000" cy="536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7220098" y="6453337"/>
            <a:ext cx="1752959" cy="341776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38" y="72908"/>
            <a:ext cx="774259" cy="8779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35972" cy="1214422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21000">
                <a:srgbClr val="85C2FF"/>
              </a:gs>
              <a:gs pos="60000">
                <a:srgbClr val="C4D6EB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РЕСУРСНЫЙ ЦЕНТР В СФЕРЕ НАЦИОНАЛЬНЫХ                                      ОТНОШЕНИЙ В АРХАНГЕЛЬСКОЙ ОБЛАСТИ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71537" cy="10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355976" y="3429000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214282" y="1427726"/>
            <a:ext cx="8621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межнациональных инициатив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межнациональных проектов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«Поморье – территория мира и согласия»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32067" y="2663309"/>
            <a:ext cx="248800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заявок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номинации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победителя 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sun9-85.userapi.com/impg/YksLOO_mDiJ5hWl1q7-u419gh6sIFFc0-Ifj8Q/OIsu4PrSvGM.jpg?size=1200x1600&amp;quality=96&amp;sign=a6f90389a63077fd45cca961594e9a4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22" y="2864024"/>
            <a:ext cx="2589366" cy="33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2.userapi.com/impg/68UgmTn1yh-nwmrsEGg0c9az7EnEqQRSu6heMg/S_VCTSiZCJY.jpg?size=1280x724&amp;quality=96&amp;sign=dc73b293d4214e76aa7e12433b1a56a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97" y="3933056"/>
            <a:ext cx="2982975" cy="22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3" y="2688406"/>
            <a:ext cx="2029654" cy="35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7193</TotalTime>
  <Words>612</Words>
  <Application>Microsoft Office PowerPoint</Application>
  <PresentationFormat>Экран (4:3)</PresentationFormat>
  <Paragraphs>155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 Николай В.</dc:creator>
  <cp:lastModifiedBy>Котов Андрей Александрович</cp:lastModifiedBy>
  <cp:revision>388</cp:revision>
  <cp:lastPrinted>2018-10-25T14:07:25Z</cp:lastPrinted>
  <dcterms:created xsi:type="dcterms:W3CDTF">2015-06-04T06:31:08Z</dcterms:created>
  <dcterms:modified xsi:type="dcterms:W3CDTF">2022-04-14T12:29:17Z</dcterms:modified>
</cp:coreProperties>
</file>